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287000" cy="10287000"/>
  <p:notesSz cx="6858000" cy="9144000"/>
  <p:embeddedFontLst>
    <p:embeddedFont>
      <p:font typeface="Source Sans Pro Italics" panose="020B0604020202020204" charset="0"/>
      <p:regular r:id="rId10"/>
    </p:embeddedFont>
    <p:embeddedFont>
      <p:font typeface="Museo Sans Rounded 2" panose="020B0604020202020204" charset="0"/>
      <p:regular r:id="rId11"/>
    </p:embeddedFont>
    <p:embeddedFont>
      <p:font typeface="Source Sans Pro Bold Italic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 Bold" panose="020B0604020202020204" charset="0"/>
      <p:regular r:id="rId17"/>
    </p:embeddedFont>
    <p:embeddedFont>
      <p:font typeface="Museo Sans Rounded 1" panose="020B0604020202020204" charset="0"/>
      <p:regular r:id="rId18"/>
    </p:embeddedFont>
    <p:embeddedFont>
      <p:font typeface="Source Sans Pro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240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08616"/>
            <a:ext cx="10328002" cy="1278384"/>
            <a:chOff x="0" y="0"/>
            <a:chExt cx="2720132" cy="3366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0132" cy="336694"/>
            </a:xfrm>
            <a:custGeom>
              <a:avLst/>
              <a:gdLst/>
              <a:ahLst/>
              <a:cxnLst/>
              <a:rect l="l" t="t" r="r" b="b"/>
              <a:pathLst>
                <a:path w="2720132" h="336694">
                  <a:moveTo>
                    <a:pt x="0" y="0"/>
                  </a:moveTo>
                  <a:lnTo>
                    <a:pt x="2720132" y="0"/>
                  </a:lnTo>
                  <a:lnTo>
                    <a:pt x="2720132" y="336694"/>
                  </a:lnTo>
                  <a:lnTo>
                    <a:pt x="0" y="336694"/>
                  </a:lnTo>
                  <a:close/>
                </a:path>
              </a:pathLst>
            </a:custGeom>
            <a:solidFill>
              <a:srgbClr val="8ECC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2720132" cy="317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2659852" y="8834155"/>
            <a:ext cx="4967296" cy="1655765"/>
          </a:xfrm>
          <a:custGeom>
            <a:avLst/>
            <a:gdLst/>
            <a:ahLst/>
            <a:cxnLst/>
            <a:rect l="l" t="t" r="r" b="b"/>
            <a:pathLst>
              <a:path w="4967296" h="1655765">
                <a:moveTo>
                  <a:pt x="0" y="0"/>
                </a:moveTo>
                <a:lnTo>
                  <a:pt x="4967296" y="0"/>
                </a:lnTo>
                <a:lnTo>
                  <a:pt x="4967296" y="1655765"/>
                </a:lnTo>
                <a:lnTo>
                  <a:pt x="0" y="16557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4475931"/>
            <a:ext cx="5748384" cy="2868389"/>
            <a:chOff x="0" y="0"/>
            <a:chExt cx="7664512" cy="3824519"/>
          </a:xfrm>
        </p:grpSpPr>
        <p:sp>
          <p:nvSpPr>
            <p:cNvPr id="7" name="Freeform 7"/>
            <p:cNvSpPr/>
            <p:nvPr/>
          </p:nvSpPr>
          <p:spPr>
            <a:xfrm>
              <a:off x="50541" y="2688484"/>
              <a:ext cx="762259" cy="869677"/>
            </a:xfrm>
            <a:custGeom>
              <a:avLst/>
              <a:gdLst/>
              <a:ahLst/>
              <a:cxnLst/>
              <a:rect l="l" t="t" r="r" b="b"/>
              <a:pathLst>
                <a:path w="893597" h="1213527">
                  <a:moveTo>
                    <a:pt x="0" y="0"/>
                  </a:moveTo>
                  <a:lnTo>
                    <a:pt x="893598" y="0"/>
                  </a:lnTo>
                  <a:lnTo>
                    <a:pt x="893598" y="1213527"/>
                  </a:lnTo>
                  <a:lnTo>
                    <a:pt x="0" y="1213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94680" cy="1032215"/>
            </a:xfrm>
            <a:custGeom>
              <a:avLst/>
              <a:gdLst/>
              <a:ahLst/>
              <a:cxnLst/>
              <a:rect l="l" t="t" r="r" b="b"/>
              <a:pathLst>
                <a:path w="994680" h="1032215">
                  <a:moveTo>
                    <a:pt x="0" y="0"/>
                  </a:moveTo>
                  <a:lnTo>
                    <a:pt x="994680" y="0"/>
                  </a:lnTo>
                  <a:lnTo>
                    <a:pt x="994680" y="1032215"/>
                  </a:lnTo>
                  <a:lnTo>
                    <a:pt x="0" y="1032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1290548"/>
              <a:ext cx="994680" cy="994680"/>
            </a:xfrm>
            <a:custGeom>
              <a:avLst/>
              <a:gdLst/>
              <a:ahLst/>
              <a:cxnLst/>
              <a:rect l="l" t="t" r="r" b="b"/>
              <a:pathLst>
                <a:path w="994680" h="994680">
                  <a:moveTo>
                    <a:pt x="0" y="0"/>
                  </a:moveTo>
                  <a:lnTo>
                    <a:pt x="994680" y="0"/>
                  </a:lnTo>
                  <a:lnTo>
                    <a:pt x="994680" y="994681"/>
                  </a:lnTo>
                  <a:lnTo>
                    <a:pt x="0" y="994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421857" y="3299049"/>
              <a:ext cx="6242655" cy="525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19"/>
                </a:lnSpc>
                <a:spcBef>
                  <a:spcPct val="0"/>
                </a:spcBef>
              </a:pPr>
              <a:r>
                <a:rPr lang="en-US" sz="2695">
                  <a:solidFill>
                    <a:srgbClr val="EB9E3C"/>
                  </a:solidFill>
                  <a:latin typeface="Museo Sans Rounded 2"/>
                  <a:ea typeface="Museo Sans Rounded 2"/>
                  <a:cs typeface="Museo Sans Rounded 2"/>
                  <a:sym typeface="Museo Sans Rounded 2"/>
                </a:rPr>
                <a:t>Online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11976" y="19050"/>
              <a:ext cx="2683383" cy="498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8"/>
                </a:lnSpc>
                <a:spcBef>
                  <a:spcPct val="0"/>
                </a:spcBef>
              </a:pPr>
              <a:r>
                <a:rPr lang="en-US" sz="2561">
                  <a:solidFill>
                    <a:srgbClr val="1D4587"/>
                  </a:solidFill>
                  <a:latin typeface="Museo Sans Rounded 1"/>
                  <a:ea typeface="Museo Sans Rounded 1"/>
                  <a:cs typeface="Museo Sans Rounded 1"/>
                  <a:sym typeface="Museo Sans Rounded 1"/>
                </a:rPr>
                <a:t>DATE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11976" y="1291541"/>
              <a:ext cx="1892115" cy="498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8"/>
                </a:lnSpc>
                <a:spcBef>
                  <a:spcPct val="0"/>
                </a:spcBef>
              </a:pPr>
              <a:r>
                <a:rPr lang="en-US" sz="2561">
                  <a:solidFill>
                    <a:srgbClr val="1D4587"/>
                  </a:solidFill>
                  <a:latin typeface="Museo Sans Rounded 1"/>
                  <a:ea typeface="Museo Sans Rounded 1"/>
                  <a:cs typeface="Museo Sans Rounded 1"/>
                  <a:sym typeface="Museo Sans Rounded 1"/>
                </a:rPr>
                <a:t>TIME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11976" y="2758077"/>
              <a:ext cx="3131208" cy="498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8"/>
                </a:lnSpc>
                <a:spcBef>
                  <a:spcPct val="0"/>
                </a:spcBef>
              </a:pPr>
              <a:r>
                <a:rPr lang="en-US" sz="2561">
                  <a:solidFill>
                    <a:srgbClr val="1D4587"/>
                  </a:solidFill>
                  <a:latin typeface="Museo Sans Rounded 1"/>
                  <a:ea typeface="Museo Sans Rounded 1"/>
                  <a:cs typeface="Museo Sans Rounded 1"/>
                  <a:sym typeface="Museo Sans Rounded 1"/>
                </a:rPr>
                <a:t>LOCATION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11976" y="535158"/>
              <a:ext cx="4618941" cy="525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19"/>
                </a:lnSpc>
                <a:spcBef>
                  <a:spcPct val="0"/>
                </a:spcBef>
              </a:pPr>
              <a:r>
                <a:rPr lang="en-US" sz="2695">
                  <a:solidFill>
                    <a:srgbClr val="EB9E3C"/>
                  </a:solidFill>
                  <a:latin typeface="Museo Sans Rounded 2"/>
                  <a:ea typeface="Museo Sans Rounded 2"/>
                  <a:cs typeface="Museo Sans Rounded 2"/>
                  <a:sym typeface="Museo Sans Rounded 2"/>
                </a:rPr>
                <a:t>20 March, 2025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11976" y="1829770"/>
              <a:ext cx="4315960" cy="525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19"/>
                </a:lnSpc>
                <a:spcBef>
                  <a:spcPct val="0"/>
                </a:spcBef>
              </a:pPr>
              <a:r>
                <a:rPr lang="en-US" sz="2695">
                  <a:solidFill>
                    <a:srgbClr val="EB9E3C"/>
                  </a:solidFill>
                  <a:latin typeface="Museo Sans Rounded 2"/>
                  <a:ea typeface="Museo Sans Rounded 2"/>
                  <a:cs typeface="Museo Sans Rounded 2"/>
                  <a:sym typeface="Museo Sans Rounded 2"/>
                </a:rPr>
                <a:t>11:00 - 12:00 CET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748473" y="4918751"/>
            <a:ext cx="3943259" cy="2432194"/>
          </a:xfrm>
          <a:custGeom>
            <a:avLst/>
            <a:gdLst/>
            <a:ahLst/>
            <a:cxnLst/>
            <a:rect l="l" t="t" r="r" b="b"/>
            <a:pathLst>
              <a:path w="3943259" h="2432194">
                <a:moveTo>
                  <a:pt x="0" y="0"/>
                </a:moveTo>
                <a:lnTo>
                  <a:pt x="3943259" y="0"/>
                </a:lnTo>
                <a:lnTo>
                  <a:pt x="3943259" y="2432194"/>
                </a:lnTo>
                <a:lnTo>
                  <a:pt x="0" y="24321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40462" y="1507837"/>
            <a:ext cx="9406075" cy="187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1"/>
              </a:lnSpc>
            </a:pPr>
            <a:r>
              <a:rPr lang="en-US" sz="7030" b="1" i="1" dirty="0" err="1">
                <a:solidFill>
                  <a:srgbClr val="EB9E3C"/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b-solutions</a:t>
            </a:r>
            <a:r>
              <a:rPr lang="en-US" sz="7030" b="1" i="1" dirty="0">
                <a:solidFill>
                  <a:srgbClr val="EB9E3C"/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 </a:t>
            </a:r>
          </a:p>
          <a:p>
            <a:pPr algn="ctr">
              <a:lnSpc>
                <a:spcPts val="7311"/>
              </a:lnSpc>
              <a:spcBef>
                <a:spcPct val="0"/>
              </a:spcBef>
            </a:pPr>
            <a:r>
              <a:rPr lang="en-US" sz="7030" b="1" dirty="0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information session</a:t>
            </a:r>
          </a:p>
        </p:txBody>
      </p:sp>
    </p:spTree>
    <p:extLst>
      <p:ext uri="{BB962C8B-B14F-4D97-AF65-F5344CB8AC3E}">
        <p14:creationId xmlns:p14="http://schemas.microsoft.com/office/powerpoint/2010/main" val="216593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399906"/>
            <a:ext cx="10287000" cy="4684026"/>
          </a:xfrm>
          <a:custGeom>
            <a:avLst/>
            <a:gdLst/>
            <a:ahLst/>
            <a:cxnLst/>
            <a:rect l="l" t="t" r="r" b="b"/>
            <a:pathLst>
              <a:path w="10287000" h="4684026">
                <a:moveTo>
                  <a:pt x="0" y="0"/>
                </a:moveTo>
                <a:lnTo>
                  <a:pt x="10287000" y="0"/>
                </a:lnTo>
                <a:lnTo>
                  <a:pt x="10287000" y="4684025"/>
                </a:lnTo>
                <a:lnTo>
                  <a:pt x="0" y="4684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008616"/>
            <a:ext cx="10328002" cy="1278384"/>
            <a:chOff x="0" y="0"/>
            <a:chExt cx="2720132" cy="3366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20132" cy="336694"/>
            </a:xfrm>
            <a:custGeom>
              <a:avLst/>
              <a:gdLst/>
              <a:ahLst/>
              <a:cxnLst/>
              <a:rect l="l" t="t" r="r" b="b"/>
              <a:pathLst>
                <a:path w="2720132" h="336694">
                  <a:moveTo>
                    <a:pt x="0" y="0"/>
                  </a:moveTo>
                  <a:lnTo>
                    <a:pt x="2720132" y="0"/>
                  </a:lnTo>
                  <a:lnTo>
                    <a:pt x="2720132" y="336694"/>
                  </a:lnTo>
                  <a:lnTo>
                    <a:pt x="0" y="336694"/>
                  </a:lnTo>
                  <a:close/>
                </a:path>
              </a:pathLst>
            </a:custGeom>
            <a:solidFill>
              <a:srgbClr val="8ECCB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2720132" cy="317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30452" y="9008616"/>
            <a:ext cx="4267099" cy="1424144"/>
          </a:xfrm>
          <a:custGeom>
            <a:avLst/>
            <a:gdLst/>
            <a:ahLst/>
            <a:cxnLst/>
            <a:rect l="l" t="t" r="r" b="b"/>
            <a:pathLst>
              <a:path w="4267099" h="1424144">
                <a:moveTo>
                  <a:pt x="0" y="0"/>
                </a:moveTo>
                <a:lnTo>
                  <a:pt x="4267098" y="0"/>
                </a:lnTo>
                <a:lnTo>
                  <a:pt x="4267098" y="1424144"/>
                </a:lnTo>
                <a:lnTo>
                  <a:pt x="0" y="14241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65939" y="744939"/>
            <a:ext cx="9821061" cy="1956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985" dirty="0">
                <a:solidFill>
                  <a:srgbClr val="1D458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 you an actor in a </a:t>
            </a:r>
            <a:r>
              <a:rPr lang="en-US" sz="4985" b="1" dirty="0">
                <a:solidFill>
                  <a:srgbClr val="1891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border area</a:t>
            </a:r>
            <a:r>
              <a:rPr lang="en-US" sz="4985" dirty="0">
                <a:solidFill>
                  <a:srgbClr val="1D458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facing a </a:t>
            </a:r>
            <a:r>
              <a:rPr lang="en-US" sz="4985" b="1" dirty="0">
                <a:solidFill>
                  <a:srgbClr val="EB9E3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cross-border obstacle</a:t>
            </a:r>
            <a:r>
              <a:rPr lang="en-US" sz="4985" dirty="0">
                <a:solidFill>
                  <a:srgbClr val="1D458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</a:p>
          <a:p>
            <a:pPr algn="l">
              <a:lnSpc>
                <a:spcPts val="4976"/>
              </a:lnSpc>
            </a:pPr>
            <a:endParaRPr lang="en-US" sz="4985" dirty="0">
              <a:solidFill>
                <a:srgbClr val="1D458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5939" y="2325476"/>
            <a:ext cx="8338492" cy="112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39"/>
              </a:lnSpc>
              <a:spcBef>
                <a:spcPct val="0"/>
              </a:spcBef>
            </a:pPr>
            <a:r>
              <a:rPr lang="en-US" sz="6599" b="1" i="1" u="none" strike="noStrike" dirty="0">
                <a:solidFill>
                  <a:srgbClr val="1D4587"/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 </a:t>
            </a:r>
            <a:r>
              <a:rPr lang="en-US" sz="6599" b="1" i="1" u="none" strike="noStrike" dirty="0" err="1">
                <a:solidFill>
                  <a:srgbClr val="1D4587"/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b-solutions</a:t>
            </a:r>
            <a:r>
              <a:rPr lang="en-US" sz="6599" b="1" u="none" strike="noStrike" dirty="0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can help!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7376" y="412049"/>
            <a:ext cx="8470626" cy="9462903"/>
          </a:xfrm>
          <a:custGeom>
            <a:avLst/>
            <a:gdLst/>
            <a:ahLst/>
            <a:cxnLst/>
            <a:rect l="l" t="t" r="r" b="b"/>
            <a:pathLst>
              <a:path w="8470626" h="9462903">
                <a:moveTo>
                  <a:pt x="0" y="0"/>
                </a:moveTo>
                <a:lnTo>
                  <a:pt x="8470626" y="0"/>
                </a:lnTo>
                <a:lnTo>
                  <a:pt x="8470626" y="9462902"/>
                </a:lnTo>
                <a:lnTo>
                  <a:pt x="0" y="946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008616"/>
            <a:ext cx="10328002" cy="1278384"/>
            <a:chOff x="0" y="0"/>
            <a:chExt cx="2720132" cy="3366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20132" cy="336694"/>
            </a:xfrm>
            <a:custGeom>
              <a:avLst/>
              <a:gdLst/>
              <a:ahLst/>
              <a:cxnLst/>
              <a:rect l="l" t="t" r="r" b="b"/>
              <a:pathLst>
                <a:path w="2720132" h="336694">
                  <a:moveTo>
                    <a:pt x="0" y="0"/>
                  </a:moveTo>
                  <a:lnTo>
                    <a:pt x="2720132" y="0"/>
                  </a:lnTo>
                  <a:lnTo>
                    <a:pt x="2720132" y="336694"/>
                  </a:lnTo>
                  <a:lnTo>
                    <a:pt x="0" y="336694"/>
                  </a:lnTo>
                  <a:close/>
                </a:path>
              </a:pathLst>
            </a:custGeom>
            <a:solidFill>
              <a:srgbClr val="8ECCB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2720132" cy="317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8673" y="821570"/>
            <a:ext cx="7234391" cy="315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6"/>
              </a:lnSpc>
            </a:pPr>
            <a:r>
              <a:rPr lang="en-US" sz="4785">
                <a:solidFill>
                  <a:srgbClr val="1D458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Apply now on the </a:t>
            </a:r>
          </a:p>
          <a:p>
            <a:pPr algn="l">
              <a:lnSpc>
                <a:spcPts val="4976"/>
              </a:lnSpc>
            </a:pPr>
            <a:r>
              <a:rPr lang="en-US" sz="4785" i="1">
                <a:solidFill>
                  <a:srgbClr val="1D4587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b-solutions</a:t>
            </a:r>
            <a:r>
              <a:rPr lang="en-US" sz="4785">
                <a:solidFill>
                  <a:srgbClr val="1D458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website to get </a:t>
            </a:r>
            <a:r>
              <a:rPr lang="en-US" sz="4785" b="1">
                <a:solidFill>
                  <a:srgbClr val="EB9E3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expert support</a:t>
            </a:r>
            <a:r>
              <a:rPr lang="en-US" sz="4785">
                <a:solidFill>
                  <a:srgbClr val="1D458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overcoming your </a:t>
            </a:r>
          </a:p>
          <a:p>
            <a:pPr algn="l">
              <a:lnSpc>
                <a:spcPts val="4976"/>
              </a:lnSpc>
            </a:pPr>
            <a:r>
              <a:rPr lang="en-US" sz="4785" b="1">
                <a:solidFill>
                  <a:srgbClr val="1891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cross-border challenges.</a:t>
            </a:r>
          </a:p>
        </p:txBody>
      </p:sp>
      <p:sp>
        <p:nvSpPr>
          <p:cNvPr id="7" name="Freeform 7"/>
          <p:cNvSpPr/>
          <p:nvPr/>
        </p:nvSpPr>
        <p:spPr>
          <a:xfrm>
            <a:off x="3030452" y="9008616"/>
            <a:ext cx="4267099" cy="1424144"/>
          </a:xfrm>
          <a:custGeom>
            <a:avLst/>
            <a:gdLst/>
            <a:ahLst/>
            <a:cxnLst/>
            <a:rect l="l" t="t" r="r" b="b"/>
            <a:pathLst>
              <a:path w="4267099" h="1424144">
                <a:moveTo>
                  <a:pt x="0" y="0"/>
                </a:moveTo>
                <a:lnTo>
                  <a:pt x="4267098" y="0"/>
                </a:lnTo>
                <a:lnTo>
                  <a:pt x="4267098" y="1424144"/>
                </a:lnTo>
                <a:lnTo>
                  <a:pt x="0" y="14241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7542" y="4335979"/>
            <a:ext cx="7820758" cy="4255014"/>
          </a:xfrm>
          <a:custGeom>
            <a:avLst/>
            <a:gdLst/>
            <a:ahLst/>
            <a:cxnLst/>
            <a:rect l="l" t="t" r="r" b="b"/>
            <a:pathLst>
              <a:path w="7820758" h="4255014">
                <a:moveTo>
                  <a:pt x="0" y="0"/>
                </a:moveTo>
                <a:lnTo>
                  <a:pt x="7820758" y="0"/>
                </a:lnTo>
                <a:lnTo>
                  <a:pt x="7820758" y="4255014"/>
                </a:lnTo>
                <a:lnTo>
                  <a:pt x="0" y="4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65" b="-20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8673" y="821570"/>
            <a:ext cx="7716677" cy="315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6"/>
              </a:lnSpc>
            </a:pPr>
            <a:r>
              <a:rPr lang="en-US" sz="4785">
                <a:solidFill>
                  <a:srgbClr val="1D458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Receive a </a:t>
            </a:r>
            <a:r>
              <a:rPr lang="en-US" sz="4785" b="1">
                <a:solidFill>
                  <a:srgbClr val="EB9E3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comprehensive report</a:t>
            </a:r>
            <a:r>
              <a:rPr lang="en-US" sz="4785">
                <a:solidFill>
                  <a:srgbClr val="EB9E3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785">
                <a:solidFill>
                  <a:srgbClr val="1D458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an expert with a detailed analysis and actionable solutions tailored to your specific obstacle.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9008616"/>
            <a:ext cx="10328002" cy="1278384"/>
            <a:chOff x="0" y="0"/>
            <a:chExt cx="2720132" cy="3366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20132" cy="336694"/>
            </a:xfrm>
            <a:custGeom>
              <a:avLst/>
              <a:gdLst/>
              <a:ahLst/>
              <a:cxnLst/>
              <a:rect l="l" t="t" r="r" b="b"/>
              <a:pathLst>
                <a:path w="2720132" h="336694">
                  <a:moveTo>
                    <a:pt x="0" y="0"/>
                  </a:moveTo>
                  <a:lnTo>
                    <a:pt x="2720132" y="0"/>
                  </a:lnTo>
                  <a:lnTo>
                    <a:pt x="2720132" y="336694"/>
                  </a:lnTo>
                  <a:lnTo>
                    <a:pt x="0" y="336694"/>
                  </a:lnTo>
                  <a:close/>
                </a:path>
              </a:pathLst>
            </a:custGeom>
            <a:solidFill>
              <a:srgbClr val="8ECCB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720132" cy="317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030452" y="9008616"/>
            <a:ext cx="4267099" cy="1424144"/>
          </a:xfrm>
          <a:custGeom>
            <a:avLst/>
            <a:gdLst/>
            <a:ahLst/>
            <a:cxnLst/>
            <a:rect l="l" t="t" r="r" b="b"/>
            <a:pathLst>
              <a:path w="4267099" h="1424144">
                <a:moveTo>
                  <a:pt x="0" y="0"/>
                </a:moveTo>
                <a:lnTo>
                  <a:pt x="4267098" y="0"/>
                </a:lnTo>
                <a:lnTo>
                  <a:pt x="4267098" y="1424144"/>
                </a:lnTo>
                <a:lnTo>
                  <a:pt x="0" y="14241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8038" y="2102011"/>
            <a:ext cx="9708962" cy="6597797"/>
          </a:xfrm>
          <a:custGeom>
            <a:avLst/>
            <a:gdLst/>
            <a:ahLst/>
            <a:cxnLst/>
            <a:rect l="l" t="t" r="r" b="b"/>
            <a:pathLst>
              <a:path w="9708962" h="6597797">
                <a:moveTo>
                  <a:pt x="0" y="0"/>
                </a:moveTo>
                <a:lnTo>
                  <a:pt x="9708962" y="0"/>
                </a:lnTo>
                <a:lnTo>
                  <a:pt x="9708962" y="6597797"/>
                </a:lnTo>
                <a:lnTo>
                  <a:pt x="0" y="65977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73" t="-4103" b="-946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8038" y="601435"/>
            <a:ext cx="6408756" cy="1195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1"/>
              </a:lnSpc>
            </a:pPr>
            <a:r>
              <a:rPr lang="en-US" sz="4472">
                <a:solidFill>
                  <a:srgbClr val="1D458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Ready to bridge the gap? </a:t>
            </a:r>
            <a:r>
              <a:rPr lang="en-US" sz="4472" b="1">
                <a:solidFill>
                  <a:srgbClr val="EB9E3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Click the link to apply!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9008616"/>
            <a:ext cx="10328002" cy="1278384"/>
            <a:chOff x="0" y="0"/>
            <a:chExt cx="2720132" cy="3366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20132" cy="336694"/>
            </a:xfrm>
            <a:custGeom>
              <a:avLst/>
              <a:gdLst/>
              <a:ahLst/>
              <a:cxnLst/>
              <a:rect l="l" t="t" r="r" b="b"/>
              <a:pathLst>
                <a:path w="2720132" h="336694">
                  <a:moveTo>
                    <a:pt x="0" y="0"/>
                  </a:moveTo>
                  <a:lnTo>
                    <a:pt x="2720132" y="0"/>
                  </a:lnTo>
                  <a:lnTo>
                    <a:pt x="2720132" y="336694"/>
                  </a:lnTo>
                  <a:lnTo>
                    <a:pt x="0" y="336694"/>
                  </a:lnTo>
                  <a:close/>
                </a:path>
              </a:pathLst>
            </a:custGeom>
            <a:solidFill>
              <a:srgbClr val="8ECCB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720132" cy="317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030452" y="9008616"/>
            <a:ext cx="4267099" cy="1424144"/>
          </a:xfrm>
          <a:custGeom>
            <a:avLst/>
            <a:gdLst/>
            <a:ahLst/>
            <a:cxnLst/>
            <a:rect l="l" t="t" r="r" b="b"/>
            <a:pathLst>
              <a:path w="4267099" h="1424144">
                <a:moveTo>
                  <a:pt x="0" y="0"/>
                </a:moveTo>
                <a:lnTo>
                  <a:pt x="4267098" y="0"/>
                </a:lnTo>
                <a:lnTo>
                  <a:pt x="4267098" y="1424144"/>
                </a:lnTo>
                <a:lnTo>
                  <a:pt x="0" y="14241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8921" y="678144"/>
            <a:ext cx="7229158" cy="703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5"/>
              </a:lnSpc>
            </a:pPr>
            <a:r>
              <a:rPr lang="en-US" sz="4592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Are you an </a:t>
            </a:r>
          </a:p>
          <a:p>
            <a:pPr algn="ctr">
              <a:lnSpc>
                <a:spcPts val="4775"/>
              </a:lnSpc>
            </a:pPr>
            <a:r>
              <a:rPr lang="en-US" sz="4592" b="1">
                <a:solidFill>
                  <a:srgbClr val="EB9E3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actor in a border</a:t>
            </a:r>
            <a:r>
              <a:rPr lang="en-US" sz="4592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4592" b="1">
                <a:solidFill>
                  <a:srgbClr val="EB9E3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area</a:t>
            </a:r>
            <a:r>
              <a:rPr lang="en-US" sz="4592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facing a cross-border obstacle?</a:t>
            </a:r>
          </a:p>
          <a:p>
            <a:pPr algn="ctr">
              <a:lnSpc>
                <a:spcPts val="4085"/>
              </a:lnSpc>
            </a:pPr>
            <a:endParaRPr lang="en-US" sz="4592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085"/>
              </a:lnSpc>
            </a:pPr>
            <a:endParaRPr lang="en-US" sz="4592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085"/>
              </a:lnSpc>
            </a:pPr>
            <a:endParaRPr lang="en-US" sz="4592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085"/>
              </a:lnSpc>
            </a:pPr>
            <a:endParaRPr lang="en-US" sz="4592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085"/>
              </a:lnSpc>
            </a:pPr>
            <a:endParaRPr lang="en-US" sz="4592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085"/>
              </a:lnSpc>
            </a:pPr>
            <a:endParaRPr lang="en-US" sz="4592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085"/>
              </a:lnSpc>
            </a:pPr>
            <a:endParaRPr lang="en-US" sz="4592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085"/>
              </a:lnSpc>
            </a:pPr>
            <a:endParaRPr lang="en-US" sz="4592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085"/>
              </a:lnSpc>
            </a:pPr>
            <a:endParaRPr lang="en-US" sz="4592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28921" y="3006917"/>
            <a:ext cx="7026701" cy="3775107"/>
          </a:xfrm>
          <a:custGeom>
            <a:avLst/>
            <a:gdLst/>
            <a:ahLst/>
            <a:cxnLst/>
            <a:rect l="l" t="t" r="r" b="b"/>
            <a:pathLst>
              <a:path w="7026701" h="3775107">
                <a:moveTo>
                  <a:pt x="0" y="0"/>
                </a:moveTo>
                <a:lnTo>
                  <a:pt x="7026701" y="0"/>
                </a:lnTo>
                <a:lnTo>
                  <a:pt x="7026701" y="3775107"/>
                </a:lnTo>
                <a:lnTo>
                  <a:pt x="0" y="3775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37" b="-303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96579" y="7693204"/>
            <a:ext cx="5693842" cy="11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  <a:spcBef>
                <a:spcPct val="0"/>
              </a:spcBef>
            </a:pPr>
            <a:r>
              <a:rPr lang="en-US" sz="3965" b="1">
                <a:solidFill>
                  <a:srgbClr val="1B9A7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Apply online for expert support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9008616"/>
            <a:ext cx="10328002" cy="1278384"/>
            <a:chOff x="0" y="0"/>
            <a:chExt cx="2720132" cy="336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0132" cy="336694"/>
            </a:xfrm>
            <a:custGeom>
              <a:avLst/>
              <a:gdLst/>
              <a:ahLst/>
              <a:cxnLst/>
              <a:rect l="l" t="t" r="r" b="b"/>
              <a:pathLst>
                <a:path w="2720132" h="336694">
                  <a:moveTo>
                    <a:pt x="0" y="0"/>
                  </a:moveTo>
                  <a:lnTo>
                    <a:pt x="2720132" y="0"/>
                  </a:lnTo>
                  <a:lnTo>
                    <a:pt x="2720132" y="336694"/>
                  </a:lnTo>
                  <a:lnTo>
                    <a:pt x="0" y="336694"/>
                  </a:lnTo>
                  <a:close/>
                </a:path>
              </a:pathLst>
            </a:custGeom>
            <a:solidFill>
              <a:srgbClr val="8ECCB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2720132" cy="317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02843" y="6919479"/>
            <a:ext cx="5281315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500" b="1" i="1">
                <a:solidFill>
                  <a:srgbClr val="EB9E3C"/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 b-solutions </a:t>
            </a:r>
            <a:r>
              <a:rPr lang="en-US" sz="4500" b="1">
                <a:solidFill>
                  <a:srgbClr val="EB9E3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can help!</a:t>
            </a:r>
          </a:p>
        </p:txBody>
      </p:sp>
      <p:sp>
        <p:nvSpPr>
          <p:cNvPr id="9" name="Freeform 9"/>
          <p:cNvSpPr/>
          <p:nvPr/>
        </p:nvSpPr>
        <p:spPr>
          <a:xfrm>
            <a:off x="3030452" y="9008616"/>
            <a:ext cx="4267099" cy="1424144"/>
          </a:xfrm>
          <a:custGeom>
            <a:avLst/>
            <a:gdLst/>
            <a:ahLst/>
            <a:cxnLst/>
            <a:rect l="l" t="t" r="r" b="b"/>
            <a:pathLst>
              <a:path w="4267099" h="1424144">
                <a:moveTo>
                  <a:pt x="0" y="0"/>
                </a:moveTo>
                <a:lnTo>
                  <a:pt x="4267098" y="0"/>
                </a:lnTo>
                <a:lnTo>
                  <a:pt x="4267098" y="1424144"/>
                </a:lnTo>
                <a:lnTo>
                  <a:pt x="0" y="14241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4427" y="352260"/>
            <a:ext cx="6998145" cy="6981697"/>
            <a:chOff x="0" y="0"/>
            <a:chExt cx="9330860" cy="9308930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9330860" cy="9242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6"/>
                </a:lnSpc>
              </a:pPr>
              <a:r>
                <a:rPr lang="en-US" sz="4621" b="1">
                  <a:solidFill>
                    <a:srgbClr val="1D458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Are you an </a:t>
              </a:r>
            </a:p>
            <a:p>
              <a:pPr algn="ctr">
                <a:lnSpc>
                  <a:spcPts val="4806"/>
                </a:lnSpc>
              </a:pPr>
              <a:r>
                <a:rPr lang="en-US" sz="4621" b="1">
                  <a:solidFill>
                    <a:srgbClr val="EB9E3C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actor in a border</a:t>
              </a:r>
              <a:r>
                <a:rPr lang="en-US" sz="4621" b="1">
                  <a:solidFill>
                    <a:srgbClr val="1D458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 </a:t>
              </a:r>
              <a:r>
                <a:rPr lang="en-US" sz="4621" b="1">
                  <a:solidFill>
                    <a:srgbClr val="EB9E3C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area</a:t>
              </a:r>
              <a:r>
                <a:rPr lang="en-US" sz="4621" b="1">
                  <a:solidFill>
                    <a:srgbClr val="1D458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 facing a cross-border obstacle?</a:t>
              </a:r>
            </a:p>
            <a:p>
              <a:pPr algn="ctr">
                <a:lnSpc>
                  <a:spcPts val="3955"/>
                </a:lnSpc>
              </a:pPr>
              <a:endParaRPr lang="en-US" sz="4621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  <a:p>
              <a:pPr algn="ctr">
                <a:lnSpc>
                  <a:spcPts val="3955"/>
                </a:lnSpc>
              </a:pPr>
              <a:endParaRPr lang="en-US" sz="4621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  <a:p>
              <a:pPr algn="ctr">
                <a:lnSpc>
                  <a:spcPts val="3955"/>
                </a:lnSpc>
              </a:pPr>
              <a:endParaRPr lang="en-US" sz="4621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  <a:p>
              <a:pPr algn="ctr">
                <a:lnSpc>
                  <a:spcPts val="3955"/>
                </a:lnSpc>
              </a:pPr>
              <a:endParaRPr lang="en-US" sz="4621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  <a:p>
              <a:pPr algn="ctr">
                <a:lnSpc>
                  <a:spcPts val="3955"/>
                </a:lnSpc>
              </a:pPr>
              <a:endParaRPr lang="en-US" sz="4621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  <a:p>
              <a:pPr algn="ctr">
                <a:lnSpc>
                  <a:spcPts val="3955"/>
                </a:lnSpc>
              </a:pPr>
              <a:endParaRPr lang="en-US" sz="4621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  <a:p>
              <a:pPr algn="ctr">
                <a:lnSpc>
                  <a:spcPts val="3955"/>
                </a:lnSpc>
              </a:pPr>
              <a:endParaRPr lang="en-US" sz="4621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  <a:p>
              <a:pPr algn="ctr">
                <a:lnSpc>
                  <a:spcPts val="3955"/>
                </a:lnSpc>
              </a:pPr>
              <a:endParaRPr lang="en-US" sz="4621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  <a:p>
              <a:pPr algn="ctr">
                <a:lnSpc>
                  <a:spcPts val="3955"/>
                </a:lnSpc>
              </a:pPr>
              <a:endParaRPr lang="en-US" sz="4621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420247"/>
              <a:ext cx="9330860" cy="4976749"/>
            </a:xfrm>
            <a:custGeom>
              <a:avLst/>
              <a:gdLst/>
              <a:ahLst/>
              <a:cxnLst/>
              <a:rect l="l" t="t" r="r" b="b"/>
              <a:pathLst>
                <a:path w="9330860" h="4976749">
                  <a:moveTo>
                    <a:pt x="0" y="0"/>
                  </a:moveTo>
                  <a:lnTo>
                    <a:pt x="9330860" y="0"/>
                  </a:lnTo>
                  <a:lnTo>
                    <a:pt x="9330860" y="4976749"/>
                  </a:lnTo>
                  <a:lnTo>
                    <a:pt x="0" y="4976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5" t="-2956" b="-2956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0" y="9008616"/>
            <a:ext cx="10328002" cy="1278384"/>
            <a:chOff x="0" y="0"/>
            <a:chExt cx="2720132" cy="336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0132" cy="336694"/>
            </a:xfrm>
            <a:custGeom>
              <a:avLst/>
              <a:gdLst/>
              <a:ahLst/>
              <a:cxnLst/>
              <a:rect l="l" t="t" r="r" b="b"/>
              <a:pathLst>
                <a:path w="2720132" h="336694">
                  <a:moveTo>
                    <a:pt x="0" y="0"/>
                  </a:moveTo>
                  <a:lnTo>
                    <a:pt x="2720132" y="0"/>
                  </a:lnTo>
                  <a:lnTo>
                    <a:pt x="2720132" y="336694"/>
                  </a:lnTo>
                  <a:lnTo>
                    <a:pt x="0" y="336694"/>
                  </a:lnTo>
                  <a:close/>
                </a:path>
              </a:pathLst>
            </a:custGeom>
            <a:solidFill>
              <a:srgbClr val="8ECCB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2720132" cy="317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96579" y="7693204"/>
            <a:ext cx="5693842" cy="11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  <a:spcBef>
                <a:spcPct val="0"/>
              </a:spcBef>
            </a:pPr>
            <a:r>
              <a:rPr lang="en-US" sz="3965" b="1">
                <a:solidFill>
                  <a:srgbClr val="1B9A7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Apply online for expert support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02843" y="6919479"/>
            <a:ext cx="5281315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500" b="1" i="1">
                <a:solidFill>
                  <a:srgbClr val="EB9E3C"/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 b-solutions </a:t>
            </a:r>
            <a:r>
              <a:rPr lang="en-US" sz="4500" b="1">
                <a:solidFill>
                  <a:srgbClr val="EB9E3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can help!</a:t>
            </a:r>
          </a:p>
        </p:txBody>
      </p:sp>
      <p:sp>
        <p:nvSpPr>
          <p:cNvPr id="10" name="Freeform 10"/>
          <p:cNvSpPr/>
          <p:nvPr/>
        </p:nvSpPr>
        <p:spPr>
          <a:xfrm>
            <a:off x="3030452" y="9008616"/>
            <a:ext cx="4267099" cy="1424144"/>
          </a:xfrm>
          <a:custGeom>
            <a:avLst/>
            <a:gdLst/>
            <a:ahLst/>
            <a:cxnLst/>
            <a:rect l="l" t="t" r="r" b="b"/>
            <a:pathLst>
              <a:path w="4267099" h="1424144">
                <a:moveTo>
                  <a:pt x="0" y="0"/>
                </a:moveTo>
                <a:lnTo>
                  <a:pt x="4267098" y="0"/>
                </a:lnTo>
                <a:lnTo>
                  <a:pt x="4267098" y="1424144"/>
                </a:lnTo>
                <a:lnTo>
                  <a:pt x="0" y="14241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9862536"/>
          </a:xfrm>
          <a:custGeom>
            <a:avLst/>
            <a:gdLst/>
            <a:ahLst/>
            <a:cxnLst/>
            <a:rect l="l" t="t" r="r" b="b"/>
            <a:pathLst>
              <a:path w="10287000" h="9862536">
                <a:moveTo>
                  <a:pt x="0" y="0"/>
                </a:moveTo>
                <a:lnTo>
                  <a:pt x="10287000" y="0"/>
                </a:lnTo>
                <a:lnTo>
                  <a:pt x="10287000" y="9862536"/>
                </a:lnTo>
                <a:lnTo>
                  <a:pt x="0" y="986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591" b="-59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69155" y="345869"/>
            <a:ext cx="8229600" cy="846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1"/>
              </a:lnSpc>
            </a:pPr>
            <a:r>
              <a:rPr lang="en-US" sz="5299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Are you an </a:t>
            </a:r>
          </a:p>
          <a:p>
            <a:pPr algn="ctr">
              <a:lnSpc>
                <a:spcPts val="5511"/>
              </a:lnSpc>
            </a:pPr>
            <a:r>
              <a:rPr lang="en-US" sz="5299" b="1">
                <a:solidFill>
                  <a:srgbClr val="EB9E3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actor in a border area</a:t>
            </a:r>
            <a:r>
              <a:rPr lang="en-US" sz="5299" b="1">
                <a:solidFill>
                  <a:srgbClr val="1D458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facing a cross-border obstacle?</a:t>
            </a:r>
          </a:p>
          <a:p>
            <a:pPr algn="ctr">
              <a:lnSpc>
                <a:spcPts val="4963"/>
              </a:lnSpc>
            </a:pPr>
            <a:endParaRPr lang="en-US" sz="5299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963"/>
              </a:lnSpc>
            </a:pPr>
            <a:endParaRPr lang="en-US" sz="5299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963"/>
              </a:lnSpc>
            </a:pPr>
            <a:endParaRPr lang="en-US" sz="5299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963"/>
              </a:lnSpc>
            </a:pPr>
            <a:endParaRPr lang="en-US" sz="5299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963"/>
              </a:lnSpc>
            </a:pPr>
            <a:endParaRPr lang="en-US" sz="5299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963"/>
              </a:lnSpc>
            </a:pPr>
            <a:endParaRPr lang="en-US" sz="5299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963"/>
              </a:lnSpc>
            </a:pPr>
            <a:endParaRPr lang="en-US" sz="5299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963"/>
              </a:lnSpc>
            </a:pPr>
            <a:endParaRPr lang="en-US" sz="5299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4963"/>
              </a:lnSpc>
            </a:pPr>
            <a:endParaRPr lang="en-US" sz="5299" b="1">
              <a:solidFill>
                <a:srgbClr val="1D4587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02595" y="8015943"/>
            <a:ext cx="6481811" cy="62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8"/>
              </a:lnSpc>
              <a:spcBef>
                <a:spcPct val="0"/>
              </a:spcBef>
            </a:pPr>
            <a:r>
              <a:rPr lang="en-US" sz="4400" b="1" i="1">
                <a:solidFill>
                  <a:srgbClr val="000000"/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 </a:t>
            </a:r>
            <a:r>
              <a:rPr lang="en-US" sz="4400" b="1" i="1">
                <a:solidFill>
                  <a:srgbClr val="EB9E3C"/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b-solutions</a:t>
            </a:r>
            <a:r>
              <a:rPr lang="en-US" sz="4400" b="1">
                <a:solidFill>
                  <a:srgbClr val="EB9E3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can help!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9008616"/>
            <a:ext cx="10328002" cy="1278384"/>
            <a:chOff x="0" y="0"/>
            <a:chExt cx="2720132" cy="336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0132" cy="336694"/>
            </a:xfrm>
            <a:custGeom>
              <a:avLst/>
              <a:gdLst/>
              <a:ahLst/>
              <a:cxnLst/>
              <a:rect l="l" t="t" r="r" b="b"/>
              <a:pathLst>
                <a:path w="2720132" h="336694">
                  <a:moveTo>
                    <a:pt x="0" y="0"/>
                  </a:moveTo>
                  <a:lnTo>
                    <a:pt x="2720132" y="0"/>
                  </a:lnTo>
                  <a:lnTo>
                    <a:pt x="2720132" y="336694"/>
                  </a:lnTo>
                  <a:lnTo>
                    <a:pt x="0" y="336694"/>
                  </a:lnTo>
                  <a:close/>
                </a:path>
              </a:pathLst>
            </a:custGeom>
            <a:solidFill>
              <a:srgbClr val="8ECCB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2720132" cy="317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030452" y="9008616"/>
            <a:ext cx="4267099" cy="1424144"/>
          </a:xfrm>
          <a:custGeom>
            <a:avLst/>
            <a:gdLst/>
            <a:ahLst/>
            <a:cxnLst/>
            <a:rect l="l" t="t" r="r" b="b"/>
            <a:pathLst>
              <a:path w="4267099" h="1424144">
                <a:moveTo>
                  <a:pt x="0" y="0"/>
                </a:moveTo>
                <a:lnTo>
                  <a:pt x="4267098" y="0"/>
                </a:lnTo>
                <a:lnTo>
                  <a:pt x="4267098" y="1424144"/>
                </a:lnTo>
                <a:lnTo>
                  <a:pt x="0" y="14241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Benutzerdefiniert</PresentationFormat>
  <Paragraphs>47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Source Sans Pro Italics</vt:lpstr>
      <vt:lpstr>Museo Sans Rounded 2</vt:lpstr>
      <vt:lpstr>Source Sans Pro Bold Italics</vt:lpstr>
      <vt:lpstr>Calibri</vt:lpstr>
      <vt:lpstr>Source Sans Pro Bold</vt:lpstr>
      <vt:lpstr>Museo Sans Rounded 1</vt:lpstr>
      <vt:lpstr>Source Sans Pro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Templates_SocialMedia_b_solutions</dc:title>
  <cp:lastModifiedBy>Mariane Bloudeau (AEBR)</cp:lastModifiedBy>
  <cp:revision>2</cp:revision>
  <dcterms:created xsi:type="dcterms:W3CDTF">2006-08-16T00:00:00Z</dcterms:created>
  <dcterms:modified xsi:type="dcterms:W3CDTF">2025-02-26T10:48:41Z</dcterms:modified>
  <dc:identifier>DAGCAtQRFhc</dc:identifier>
</cp:coreProperties>
</file>